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7" r:id="rId2"/>
    <p:sldId id="298" r:id="rId3"/>
    <p:sldId id="294" r:id="rId4"/>
    <p:sldId id="299" r:id="rId5"/>
    <p:sldId id="301" r:id="rId6"/>
    <p:sldId id="302" r:id="rId7"/>
    <p:sldId id="303" r:id="rId8"/>
    <p:sldId id="304" r:id="rId9"/>
    <p:sldId id="305" r:id="rId10"/>
    <p:sldId id="306" r:id="rId11"/>
    <p:sldId id="307" r:id="rId12"/>
    <p:sldId id="308" r:id="rId13"/>
    <p:sldId id="31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A8A78-5FAC-4953-8B38-D21D8CB20786}"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ED9E-0D52-49CC-962D-20D221054CB8}" type="slidenum">
              <a:rPr lang="en-GB" smtClean="0"/>
              <a:t>‹#›</a:t>
            </a:fld>
            <a:endParaRPr lang="en-GB"/>
          </a:p>
        </p:txBody>
      </p:sp>
    </p:spTree>
    <p:extLst>
      <p:ext uri="{BB962C8B-B14F-4D97-AF65-F5344CB8AC3E}">
        <p14:creationId xmlns:p14="http://schemas.microsoft.com/office/powerpoint/2010/main" val="2340607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8045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04E8B-2B07-45BB-8D77-0CC7921B92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9434B51-BDF3-4343-BBC7-E897FC044B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1A6BFF9-B6C9-429C-A7D4-DE7C6D691337}"/>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5" name="Footer Placeholder 4">
            <a:extLst>
              <a:ext uri="{FF2B5EF4-FFF2-40B4-BE49-F238E27FC236}">
                <a16:creationId xmlns:a16="http://schemas.microsoft.com/office/drawing/2014/main" id="{55C479D5-05AF-42CD-9634-B0B3B243BE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65AC3E-3F6F-4C07-8A1D-275336433819}"/>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238094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5D11C-A6BF-474C-A566-47658DAC8BF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8F32EE-EF19-4675-B094-9B4F5DF52A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9B399D-5375-49AC-B3E8-33F0E1BEAC03}"/>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5" name="Footer Placeholder 4">
            <a:extLst>
              <a:ext uri="{FF2B5EF4-FFF2-40B4-BE49-F238E27FC236}">
                <a16:creationId xmlns:a16="http://schemas.microsoft.com/office/drawing/2014/main" id="{97A815DB-54D9-49BC-ACBC-7FA0EB14B2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FEA864-941B-48FF-9195-D39B19CED6DE}"/>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2851195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38E3EB-7B82-4A97-A5FB-585FB6F5C7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06990F-9F8E-41D0-A77B-C0D3C900CD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9B187B-7CE1-4EBF-B2C2-340AA6990DED}"/>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5" name="Footer Placeholder 4">
            <a:extLst>
              <a:ext uri="{FF2B5EF4-FFF2-40B4-BE49-F238E27FC236}">
                <a16:creationId xmlns:a16="http://schemas.microsoft.com/office/drawing/2014/main" id="{1A4C6F4C-D096-4D45-9FB5-688A63280A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64A90-11DD-4988-B46E-52379BC9D502}"/>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425416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E9DA3-B947-4522-B7D9-40648C9243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3166FA-A758-427F-9D4B-705B77E7DD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B16B91-A7B2-49FA-B2DB-1F40C4F192F3}"/>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5" name="Footer Placeholder 4">
            <a:extLst>
              <a:ext uri="{FF2B5EF4-FFF2-40B4-BE49-F238E27FC236}">
                <a16:creationId xmlns:a16="http://schemas.microsoft.com/office/drawing/2014/main" id="{D9E1DD5C-D76B-45BC-830B-742E29C23D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A190BF-1E70-4F80-AFDC-7634D3E63091}"/>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158802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E0F4A-B86E-4B37-8AD9-0F44DC64D6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FFB89DC-ADA5-47BF-9DC7-22FAC0A081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A5FE3F-C2A5-4AE7-A8FB-5ED1D4334A75}"/>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5" name="Footer Placeholder 4">
            <a:extLst>
              <a:ext uri="{FF2B5EF4-FFF2-40B4-BE49-F238E27FC236}">
                <a16:creationId xmlns:a16="http://schemas.microsoft.com/office/drawing/2014/main" id="{F6908EB1-F36F-4CCF-A97E-C9BD52E41D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1F3D42-ADDD-4C70-A4B8-5EB10CBEC93A}"/>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32897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A6389-2BE6-446C-A96F-42B980C795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5DA96C-09E2-40D1-8266-5C12F79997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381EBC-559D-4CB8-BCC8-7BC5F78FF3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79E4E71-40A6-40A3-94A9-1D7A8A1C6562}"/>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6" name="Footer Placeholder 5">
            <a:extLst>
              <a:ext uri="{FF2B5EF4-FFF2-40B4-BE49-F238E27FC236}">
                <a16:creationId xmlns:a16="http://schemas.microsoft.com/office/drawing/2014/main" id="{5E71D73A-87FA-4941-84A2-E94FA5B5EA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18B4D3-6747-4502-9DFA-B4219AFB02B2}"/>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395587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A8C9B-CD46-4E39-AA23-FFF3CBCC0F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1CFE08-811A-488F-AB68-7F02AE754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535FB5-FD06-44FE-BD4C-231170BF3F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0FDA247-9159-44B1-97A9-E72F2C0A77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FA26AD-6A7F-49A3-89CA-50E50F51F8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A4227F2-9E12-4F20-B94E-19E16D02808C}"/>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8" name="Footer Placeholder 7">
            <a:extLst>
              <a:ext uri="{FF2B5EF4-FFF2-40B4-BE49-F238E27FC236}">
                <a16:creationId xmlns:a16="http://schemas.microsoft.com/office/drawing/2014/main" id="{A7464F5E-2718-42FE-A60A-9D6EBE9BB97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9FBB46C-63BF-42DA-92C9-DFCFFB192371}"/>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1516629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8E6A3-2A8D-43C2-A1BB-33B767F26E8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52959EF-137C-4F6D-B14C-F1F560589439}"/>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4" name="Footer Placeholder 3">
            <a:extLst>
              <a:ext uri="{FF2B5EF4-FFF2-40B4-BE49-F238E27FC236}">
                <a16:creationId xmlns:a16="http://schemas.microsoft.com/office/drawing/2014/main" id="{9DEE901B-8B82-4FE5-B469-19465DD7893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D89C24-13A0-47C9-BD63-8491CD6B66A4}"/>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347199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43D2B3-20E9-45AD-A011-DF27C0C31AD7}"/>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3" name="Footer Placeholder 2">
            <a:extLst>
              <a:ext uri="{FF2B5EF4-FFF2-40B4-BE49-F238E27FC236}">
                <a16:creationId xmlns:a16="http://schemas.microsoft.com/office/drawing/2014/main" id="{9E4E1FE8-FBE3-4D77-907F-5DAC2B05BE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E0B51FD-BA3D-4309-BF71-4631C77C81B4}"/>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811830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7222-9A4B-4886-8272-E4A1C08BD9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3B21C1-6231-4C3A-932A-08349EF900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D79285D-EAFF-4916-AECC-CD023CB3BD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D94F18-E062-4CD8-8495-656C50C697CD}"/>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6" name="Footer Placeholder 5">
            <a:extLst>
              <a:ext uri="{FF2B5EF4-FFF2-40B4-BE49-F238E27FC236}">
                <a16:creationId xmlns:a16="http://schemas.microsoft.com/office/drawing/2014/main" id="{B5B20E6B-1245-4C6B-A807-ACECBA6FEF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87C73D-68EE-47C5-AB2A-3473CFBC2E8D}"/>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748454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E9F49-89C2-4D22-893C-B59D3F1C83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865E8FC-1DF8-4EA7-AFFC-9C6D5DD40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274F96-F1AC-447B-8E96-6339BC376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1EB170-3DEF-4BB6-BAAD-29BA68790A57}"/>
              </a:ext>
            </a:extLst>
          </p:cNvPr>
          <p:cNvSpPr>
            <a:spLocks noGrp="1"/>
          </p:cNvSpPr>
          <p:nvPr>
            <p:ph type="dt" sz="half" idx="10"/>
          </p:nvPr>
        </p:nvSpPr>
        <p:spPr/>
        <p:txBody>
          <a:bodyPr/>
          <a:lstStyle/>
          <a:p>
            <a:fld id="{289099AC-5DBC-49A8-B4CD-A2210773B9D0}" type="datetimeFigureOut">
              <a:rPr lang="en-GB" smtClean="0"/>
              <a:t>07/09/2021</a:t>
            </a:fld>
            <a:endParaRPr lang="en-GB"/>
          </a:p>
        </p:txBody>
      </p:sp>
      <p:sp>
        <p:nvSpPr>
          <p:cNvPr id="6" name="Footer Placeholder 5">
            <a:extLst>
              <a:ext uri="{FF2B5EF4-FFF2-40B4-BE49-F238E27FC236}">
                <a16:creationId xmlns:a16="http://schemas.microsoft.com/office/drawing/2014/main" id="{72A02A1A-E3C9-4593-B2CC-49AA4A4876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50476E-E798-42A0-94F3-F3EE3FE6CC3E}"/>
              </a:ext>
            </a:extLst>
          </p:cNvPr>
          <p:cNvSpPr>
            <a:spLocks noGrp="1"/>
          </p:cNvSpPr>
          <p:nvPr>
            <p:ph type="sldNum" sz="quarter" idx="12"/>
          </p:nvPr>
        </p:nvSpPr>
        <p:spPr/>
        <p:txBody>
          <a:bodyPr/>
          <a:lstStyle/>
          <a:p>
            <a:fld id="{142612DD-526C-4C0C-8554-8E0C58DEE616}" type="slidenum">
              <a:rPr lang="en-GB" smtClean="0"/>
              <a:t>‹#›</a:t>
            </a:fld>
            <a:endParaRPr lang="en-GB"/>
          </a:p>
        </p:txBody>
      </p:sp>
    </p:spTree>
    <p:extLst>
      <p:ext uri="{BB962C8B-B14F-4D97-AF65-F5344CB8AC3E}">
        <p14:creationId xmlns:p14="http://schemas.microsoft.com/office/powerpoint/2010/main" val="852338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B65008-3FF9-4C8A-8AC3-5290B6C58B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E1AD9E-A3F5-4F2C-9926-320938FC4A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79AB3C-86EE-4A2F-BD7F-38A9CFDE28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099AC-5DBC-49A8-B4CD-A2210773B9D0}" type="datetimeFigureOut">
              <a:rPr lang="en-GB" smtClean="0"/>
              <a:t>07/09/2021</a:t>
            </a:fld>
            <a:endParaRPr lang="en-GB"/>
          </a:p>
        </p:txBody>
      </p:sp>
      <p:sp>
        <p:nvSpPr>
          <p:cNvPr id="5" name="Footer Placeholder 4">
            <a:extLst>
              <a:ext uri="{FF2B5EF4-FFF2-40B4-BE49-F238E27FC236}">
                <a16:creationId xmlns:a16="http://schemas.microsoft.com/office/drawing/2014/main" id="{703E8F61-7AC3-4CA8-9B0F-F40E049856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D64F3F9-5612-45F8-A145-0F547BCD52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2612DD-526C-4C0C-8554-8E0C58DEE616}" type="slidenum">
              <a:rPr lang="en-GB" smtClean="0"/>
              <a:t>‹#›</a:t>
            </a:fld>
            <a:endParaRPr lang="en-GB"/>
          </a:p>
        </p:txBody>
      </p:sp>
    </p:spTree>
    <p:extLst>
      <p:ext uri="{BB962C8B-B14F-4D97-AF65-F5344CB8AC3E}">
        <p14:creationId xmlns:p14="http://schemas.microsoft.com/office/powerpoint/2010/main" val="546598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3: </a:t>
            </a:r>
            <a:r>
              <a:rPr lang="en-HK" sz="4000" b="1" dirty="0"/>
              <a:t>The Structure of Tourism </a:t>
            </a:r>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49443622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B2A69-D6AD-444A-A011-ADC9C46BC486}"/>
              </a:ext>
            </a:extLst>
          </p:cNvPr>
          <p:cNvSpPr>
            <a:spLocks noGrp="1"/>
          </p:cNvSpPr>
          <p:nvPr>
            <p:ph type="title"/>
          </p:nvPr>
        </p:nvSpPr>
        <p:spPr/>
        <p:txBody>
          <a:bodyPr/>
          <a:lstStyle/>
          <a:p>
            <a:r>
              <a:rPr lang="en-HK" dirty="0"/>
              <a:t>Thurot (1980)</a:t>
            </a:r>
          </a:p>
        </p:txBody>
      </p:sp>
      <p:pic>
        <p:nvPicPr>
          <p:cNvPr id="6" name="Content Placeholder 5">
            <a:extLst>
              <a:ext uri="{FF2B5EF4-FFF2-40B4-BE49-F238E27FC236}">
                <a16:creationId xmlns:a16="http://schemas.microsoft.com/office/drawing/2014/main" id="{8455B6BC-E90F-4BF8-B784-D2A88F0421C4}"/>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1893618" y="1825625"/>
            <a:ext cx="3070764" cy="4351338"/>
          </a:xfrm>
          <a:prstGeom prst="rect">
            <a:avLst/>
          </a:prstGeom>
        </p:spPr>
      </p:pic>
      <p:sp>
        <p:nvSpPr>
          <p:cNvPr id="4" name="Content Placeholder 3">
            <a:extLst>
              <a:ext uri="{FF2B5EF4-FFF2-40B4-BE49-F238E27FC236}">
                <a16:creationId xmlns:a16="http://schemas.microsoft.com/office/drawing/2014/main" id="{72A7C41A-FFD5-4B26-A049-22567A5E30FD}"/>
              </a:ext>
            </a:extLst>
          </p:cNvPr>
          <p:cNvSpPr>
            <a:spLocks noGrp="1"/>
          </p:cNvSpPr>
          <p:nvPr>
            <p:ph sz="half" idx="2"/>
          </p:nvPr>
        </p:nvSpPr>
        <p:spPr/>
        <p:txBody>
          <a:bodyPr/>
          <a:lstStyle/>
          <a:p>
            <a:r>
              <a:rPr lang="en-US" dirty="0"/>
              <a:t>Every place can be:</a:t>
            </a:r>
          </a:p>
          <a:p>
            <a:pPr lvl="1"/>
            <a:r>
              <a:rPr lang="en-US" dirty="0"/>
              <a:t>a generating region, </a:t>
            </a:r>
          </a:p>
          <a:p>
            <a:pPr lvl="1"/>
            <a:r>
              <a:rPr lang="en-US" dirty="0"/>
              <a:t>a main or secondary destination, and </a:t>
            </a:r>
          </a:p>
          <a:p>
            <a:pPr lvl="1"/>
            <a:r>
              <a:rPr lang="en-US" dirty="0"/>
              <a:t>a transit zone in its own right. </a:t>
            </a:r>
          </a:p>
          <a:p>
            <a:r>
              <a:rPr lang="en-US" dirty="0"/>
              <a:t>Different elements of the commercial tourism sector perform unique functions depending on the role the place plays</a:t>
            </a:r>
            <a:endParaRPr lang="en-HK" dirty="0"/>
          </a:p>
        </p:txBody>
      </p:sp>
      <p:sp>
        <p:nvSpPr>
          <p:cNvPr id="5" name="Footer Placeholder 4">
            <a:extLst>
              <a:ext uri="{FF2B5EF4-FFF2-40B4-BE49-F238E27FC236}">
                <a16:creationId xmlns:a16="http://schemas.microsoft.com/office/drawing/2014/main" id="{F170F839-B7E0-41B2-B6DA-A734F3249F88}"/>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048423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BE6E5-43AD-4A2B-BE07-FB49C25C11C8}"/>
              </a:ext>
            </a:extLst>
          </p:cNvPr>
          <p:cNvSpPr>
            <a:spLocks noGrp="1"/>
          </p:cNvSpPr>
          <p:nvPr>
            <p:ph type="title"/>
          </p:nvPr>
        </p:nvSpPr>
        <p:spPr/>
        <p:txBody>
          <a:bodyPr/>
          <a:lstStyle/>
          <a:p>
            <a:r>
              <a:rPr lang="en-HK" dirty="0"/>
              <a:t>Hall (1985)</a:t>
            </a:r>
          </a:p>
        </p:txBody>
      </p:sp>
      <p:sp>
        <p:nvSpPr>
          <p:cNvPr id="3" name="Content Placeholder 2">
            <a:extLst>
              <a:ext uri="{FF2B5EF4-FFF2-40B4-BE49-F238E27FC236}">
                <a16:creationId xmlns:a16="http://schemas.microsoft.com/office/drawing/2014/main" id="{7AB81774-CBC6-4F97-A396-BCAD9BE663CD}"/>
              </a:ext>
            </a:extLst>
          </p:cNvPr>
          <p:cNvSpPr>
            <a:spLocks noGrp="1"/>
          </p:cNvSpPr>
          <p:nvPr>
            <p:ph sz="half" idx="1"/>
          </p:nvPr>
        </p:nvSpPr>
        <p:spPr/>
        <p:txBody>
          <a:bodyPr>
            <a:noAutofit/>
          </a:bodyPr>
          <a:lstStyle/>
          <a:p>
            <a:r>
              <a:rPr lang="en-HK" sz="2000" dirty="0"/>
              <a:t>Adopts an open systems approach</a:t>
            </a:r>
          </a:p>
          <a:p>
            <a:r>
              <a:rPr lang="en-US" sz="2000" dirty="0"/>
              <a:t>Demand side influenced by a combination of factors</a:t>
            </a:r>
          </a:p>
          <a:p>
            <a:r>
              <a:rPr lang="en-US" sz="2000" dirty="0"/>
              <a:t>Supply side relates to the range of tourism resources available, government’s role and the tourism industry. </a:t>
            </a:r>
          </a:p>
          <a:p>
            <a:r>
              <a:rPr lang="en-US" sz="2000" dirty="0"/>
              <a:t>Supply and demand provide the basis for the tourism experience and the likely outcomes or impacts of tourism. </a:t>
            </a:r>
          </a:p>
          <a:p>
            <a:pPr lvl="1"/>
            <a:r>
              <a:rPr lang="en-US" sz="1600" dirty="0"/>
              <a:t>How well these two match and how well tourism is managed will influence the range of positive and negative impacts felt.</a:t>
            </a:r>
            <a:endParaRPr lang="en-HK" sz="1600" dirty="0"/>
          </a:p>
        </p:txBody>
      </p:sp>
      <p:pic>
        <p:nvPicPr>
          <p:cNvPr id="6" name="Content Placeholder 5">
            <a:extLst>
              <a:ext uri="{FF2B5EF4-FFF2-40B4-BE49-F238E27FC236}">
                <a16:creationId xmlns:a16="http://schemas.microsoft.com/office/drawing/2014/main" id="{35320DE8-6EEE-4F14-A81D-9BDB0E26585A}"/>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711522" y="1217516"/>
            <a:ext cx="3654816" cy="4959447"/>
          </a:xfrm>
          <a:prstGeom prst="rect">
            <a:avLst/>
          </a:prstGeom>
        </p:spPr>
      </p:pic>
      <p:sp>
        <p:nvSpPr>
          <p:cNvPr id="5" name="Footer Placeholder 4">
            <a:extLst>
              <a:ext uri="{FF2B5EF4-FFF2-40B4-BE49-F238E27FC236}">
                <a16:creationId xmlns:a16="http://schemas.microsoft.com/office/drawing/2014/main" id="{9F62A192-792F-40FA-A15D-4F4015FBD669}"/>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582909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C4847E0-5E67-43D6-B175-6A6F14285B0D}"/>
              </a:ext>
            </a:extLst>
          </p:cNvPr>
          <p:cNvSpPr>
            <a:spLocks noGrp="1"/>
          </p:cNvSpPr>
          <p:nvPr>
            <p:ph type="title"/>
          </p:nvPr>
        </p:nvSpPr>
        <p:spPr/>
        <p:txBody>
          <a:bodyPr/>
          <a:lstStyle/>
          <a:p>
            <a:r>
              <a:rPr lang="en-HK" dirty="0"/>
              <a:t>Each tourist operates within his/her own tourism system</a:t>
            </a:r>
          </a:p>
        </p:txBody>
      </p:sp>
      <p:sp>
        <p:nvSpPr>
          <p:cNvPr id="7" name="Content Placeholder 6">
            <a:extLst>
              <a:ext uri="{FF2B5EF4-FFF2-40B4-BE49-F238E27FC236}">
                <a16:creationId xmlns:a16="http://schemas.microsoft.com/office/drawing/2014/main" id="{E86F4E36-B799-48D8-866E-FA8281B61990}"/>
              </a:ext>
            </a:extLst>
          </p:cNvPr>
          <p:cNvSpPr>
            <a:spLocks noGrp="1"/>
          </p:cNvSpPr>
          <p:nvPr>
            <p:ph sz="half" idx="1"/>
          </p:nvPr>
        </p:nvSpPr>
        <p:spPr/>
        <p:txBody>
          <a:bodyPr>
            <a:normAutofit fontScale="92500" lnSpcReduction="10000"/>
          </a:bodyPr>
          <a:lstStyle/>
          <a:p>
            <a:r>
              <a:rPr lang="en-US" dirty="0"/>
              <a:t>We tend to talk about a tourism system as a collective whole</a:t>
            </a:r>
          </a:p>
          <a:p>
            <a:r>
              <a:rPr lang="en-US" dirty="0"/>
              <a:t>BUT, since the system begins and ends with the tourist, then each person will operate within his or her own tourism system. </a:t>
            </a:r>
          </a:p>
          <a:p>
            <a:r>
              <a:rPr lang="en-US" dirty="0"/>
              <a:t>Each system will overlap at many points along the way, but each is discrete. Overlap can occur when we share the same flight, stay at the same hotel or visit the same attraction. </a:t>
            </a:r>
            <a:endParaRPr lang="en-HK" dirty="0"/>
          </a:p>
        </p:txBody>
      </p:sp>
      <p:graphicFrame>
        <p:nvGraphicFramePr>
          <p:cNvPr id="9" name="Content Placeholder 8">
            <a:extLst>
              <a:ext uri="{FF2B5EF4-FFF2-40B4-BE49-F238E27FC236}">
                <a16:creationId xmlns:a16="http://schemas.microsoft.com/office/drawing/2014/main" id="{41839E9A-C104-48B9-9DD9-170576D8E400}"/>
              </a:ext>
            </a:extLst>
          </p:cNvPr>
          <p:cNvGraphicFramePr>
            <a:graphicFrameLocks noGrp="1"/>
          </p:cNvGraphicFramePr>
          <p:nvPr>
            <p:ph sz="half" idx="2"/>
          </p:nvPr>
        </p:nvGraphicFramePr>
        <p:xfrm>
          <a:off x="6229034" y="1368905"/>
          <a:ext cx="5233802" cy="3911912"/>
        </p:xfrm>
        <a:graphic>
          <a:graphicData uri="http://schemas.openxmlformats.org/drawingml/2006/table">
            <a:tbl>
              <a:tblPr>
                <a:tableStyleId>{5C22544A-7EE6-4342-B048-85BDC9FD1C3A}</a:tableStyleId>
              </a:tblPr>
              <a:tblGrid>
                <a:gridCol w="1669481">
                  <a:extLst>
                    <a:ext uri="{9D8B030D-6E8A-4147-A177-3AD203B41FA5}">
                      <a16:colId xmlns:a16="http://schemas.microsoft.com/office/drawing/2014/main" val="2009268335"/>
                    </a:ext>
                  </a:extLst>
                </a:gridCol>
                <a:gridCol w="1327163">
                  <a:extLst>
                    <a:ext uri="{9D8B030D-6E8A-4147-A177-3AD203B41FA5}">
                      <a16:colId xmlns:a16="http://schemas.microsoft.com/office/drawing/2014/main" val="428778729"/>
                    </a:ext>
                  </a:extLst>
                </a:gridCol>
                <a:gridCol w="1312452">
                  <a:extLst>
                    <a:ext uri="{9D8B030D-6E8A-4147-A177-3AD203B41FA5}">
                      <a16:colId xmlns:a16="http://schemas.microsoft.com/office/drawing/2014/main" val="3495794923"/>
                    </a:ext>
                  </a:extLst>
                </a:gridCol>
                <a:gridCol w="924706">
                  <a:extLst>
                    <a:ext uri="{9D8B030D-6E8A-4147-A177-3AD203B41FA5}">
                      <a16:colId xmlns:a16="http://schemas.microsoft.com/office/drawing/2014/main" val="1632576214"/>
                    </a:ext>
                  </a:extLst>
                </a:gridCol>
              </a:tblGrid>
              <a:tr h="498950">
                <a:tc>
                  <a:txBody>
                    <a:bodyPr/>
                    <a:lstStyle/>
                    <a:p>
                      <a:pPr>
                        <a:lnSpc>
                          <a:spcPct val="100000"/>
                        </a:lnSpc>
                      </a:pPr>
                      <a:r>
                        <a:rPr lang="en-US" sz="1600" dirty="0">
                          <a:effectLst/>
                        </a:rPr>
                        <a:t>Activity/Attraction</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Number of people participating</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Number of different activity sets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 of different sets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1112910505"/>
                  </a:ext>
                </a:extLst>
              </a:tr>
              <a:tr h="257395">
                <a:tc>
                  <a:txBody>
                    <a:bodyPr/>
                    <a:lstStyle/>
                    <a:p>
                      <a:pPr>
                        <a:lnSpc>
                          <a:spcPct val="100000"/>
                        </a:lnSpc>
                      </a:pPr>
                      <a:r>
                        <a:rPr lang="en-US" sz="1600" dirty="0">
                          <a:effectLst/>
                        </a:rPr>
                        <a:t>Beaches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221</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216</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97.7</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4000903830"/>
                  </a:ext>
                </a:extLst>
              </a:tr>
              <a:tr h="314848">
                <a:tc>
                  <a:txBody>
                    <a:bodyPr/>
                    <a:lstStyle/>
                    <a:p>
                      <a:pPr>
                        <a:lnSpc>
                          <a:spcPct val="100000"/>
                        </a:lnSpc>
                      </a:pPr>
                      <a:r>
                        <a:rPr lang="en-US" sz="1600" dirty="0">
                          <a:effectLst/>
                        </a:rPr>
                        <a:t>Religious sites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298</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285</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95.6</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475296189"/>
                  </a:ext>
                </a:extLst>
              </a:tr>
              <a:tr h="310520">
                <a:tc>
                  <a:txBody>
                    <a:bodyPr/>
                    <a:lstStyle/>
                    <a:p>
                      <a:pPr>
                        <a:lnSpc>
                          <a:spcPct val="100000"/>
                        </a:lnSpc>
                      </a:pPr>
                      <a:r>
                        <a:rPr lang="en-US" sz="1600" dirty="0">
                          <a:effectLst/>
                        </a:rPr>
                        <a:t>Natural areas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270</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259</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97.7</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3278140055"/>
                  </a:ext>
                </a:extLst>
              </a:tr>
              <a:tr h="257395">
                <a:tc>
                  <a:txBody>
                    <a:bodyPr/>
                    <a:lstStyle/>
                    <a:p>
                      <a:pPr>
                        <a:lnSpc>
                          <a:spcPct val="100000"/>
                        </a:lnSpc>
                      </a:pPr>
                      <a:r>
                        <a:rPr lang="en-US" sz="1600" dirty="0">
                          <a:effectLst/>
                        </a:rPr>
                        <a:t>Historical attractions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315</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299</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94.9</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2408857478"/>
                  </a:ext>
                </a:extLst>
              </a:tr>
              <a:tr h="257395">
                <a:tc>
                  <a:txBody>
                    <a:bodyPr/>
                    <a:lstStyle/>
                    <a:p>
                      <a:pPr>
                        <a:lnSpc>
                          <a:spcPct val="100000"/>
                        </a:lnSpc>
                      </a:pPr>
                      <a:r>
                        <a:rPr lang="en-US" sz="1600" dirty="0">
                          <a:effectLst/>
                        </a:rPr>
                        <a:t>Museums &amp; art galleries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246</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235</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95.5</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2608455742"/>
                  </a:ext>
                </a:extLst>
              </a:tr>
              <a:tr h="257395">
                <a:tc>
                  <a:txBody>
                    <a:bodyPr/>
                    <a:lstStyle/>
                    <a:p>
                      <a:pPr>
                        <a:lnSpc>
                          <a:spcPct val="100000"/>
                        </a:lnSpc>
                      </a:pPr>
                      <a:r>
                        <a:rPr lang="en-US" sz="1600" dirty="0">
                          <a:effectLst/>
                        </a:rPr>
                        <a:t>Shopping</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1107</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850</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76.8</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3000367852"/>
                  </a:ext>
                </a:extLst>
              </a:tr>
              <a:tr h="257395">
                <a:tc>
                  <a:txBody>
                    <a:bodyPr/>
                    <a:lstStyle/>
                    <a:p>
                      <a:pPr>
                        <a:lnSpc>
                          <a:spcPct val="100000"/>
                        </a:lnSpc>
                      </a:pPr>
                      <a:r>
                        <a:rPr lang="en-US" sz="1600" dirty="0">
                          <a:effectLst/>
                        </a:rPr>
                        <a:t>Sightseeing</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865</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727</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84.0</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754856004"/>
                  </a:ext>
                </a:extLst>
              </a:tr>
              <a:tr h="257395">
                <a:tc>
                  <a:txBody>
                    <a:bodyPr/>
                    <a:lstStyle/>
                    <a:p>
                      <a:pPr>
                        <a:lnSpc>
                          <a:spcPct val="100000"/>
                        </a:lnSpc>
                      </a:pPr>
                      <a:r>
                        <a:rPr lang="en-US" sz="1600" dirty="0">
                          <a:effectLst/>
                        </a:rPr>
                        <a:t>Theme parks</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383</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346</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89.4</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4121934553"/>
                  </a:ext>
                </a:extLst>
              </a:tr>
              <a:tr h="257395">
                <a:tc>
                  <a:txBody>
                    <a:bodyPr/>
                    <a:lstStyle/>
                    <a:p>
                      <a:pPr>
                        <a:lnSpc>
                          <a:spcPct val="100000"/>
                        </a:lnSpc>
                      </a:pPr>
                      <a:r>
                        <a:rPr lang="en-US" sz="1600" dirty="0">
                          <a:effectLst/>
                        </a:rPr>
                        <a:t>All</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1304</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1002</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tc>
                  <a:txBody>
                    <a:bodyPr/>
                    <a:lstStyle/>
                    <a:p>
                      <a:pPr algn="ctr">
                        <a:lnSpc>
                          <a:spcPct val="100000"/>
                        </a:lnSpc>
                      </a:pPr>
                      <a:r>
                        <a:rPr lang="en-US" sz="1600" dirty="0">
                          <a:effectLst/>
                        </a:rPr>
                        <a:t>76.8</a:t>
                      </a:r>
                      <a:endParaRPr lang="en-HK"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057" marR="45057" marT="22529" marB="22529"/>
                </a:tc>
                <a:extLst>
                  <a:ext uri="{0D108BD9-81ED-4DB2-BD59-A6C34878D82A}">
                    <a16:rowId xmlns:a16="http://schemas.microsoft.com/office/drawing/2014/main" val="244373417"/>
                  </a:ext>
                </a:extLst>
              </a:tr>
            </a:tbl>
          </a:graphicData>
        </a:graphic>
      </p:graphicFrame>
      <p:sp>
        <p:nvSpPr>
          <p:cNvPr id="5" name="Footer Placeholder 4">
            <a:extLst>
              <a:ext uri="{FF2B5EF4-FFF2-40B4-BE49-F238E27FC236}">
                <a16:creationId xmlns:a16="http://schemas.microsoft.com/office/drawing/2014/main" id="{966BDC4F-6393-496D-BF34-B60941A036E4}"/>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10" name="TextBox 9">
            <a:extLst>
              <a:ext uri="{FF2B5EF4-FFF2-40B4-BE49-F238E27FC236}">
                <a16:creationId xmlns:a16="http://schemas.microsoft.com/office/drawing/2014/main" id="{54D6683E-B551-435A-A838-E5F04077E766}"/>
              </a:ext>
            </a:extLst>
          </p:cNvPr>
          <p:cNvSpPr txBox="1"/>
          <p:nvPr/>
        </p:nvSpPr>
        <p:spPr>
          <a:xfrm>
            <a:off x="7936588" y="5461140"/>
            <a:ext cx="3036212" cy="369332"/>
          </a:xfrm>
          <a:prstGeom prst="rect">
            <a:avLst/>
          </a:prstGeom>
          <a:noFill/>
        </p:spPr>
        <p:txBody>
          <a:bodyPr wrap="square" rtlCol="0">
            <a:spAutoFit/>
          </a:bodyPr>
          <a:lstStyle/>
          <a:p>
            <a:r>
              <a:rPr lang="en-HK" dirty="0"/>
              <a:t>Source: McKercher 2004</a:t>
            </a:r>
          </a:p>
        </p:txBody>
      </p:sp>
    </p:spTree>
    <p:extLst>
      <p:ext uri="{BB962C8B-B14F-4D97-AF65-F5344CB8AC3E}">
        <p14:creationId xmlns:p14="http://schemas.microsoft.com/office/powerpoint/2010/main" val="2727238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A57E8-3A6C-431B-9488-20B16E05F280}"/>
              </a:ext>
            </a:extLst>
          </p:cNvPr>
          <p:cNvSpPr>
            <a:spLocks noGrp="1"/>
          </p:cNvSpPr>
          <p:nvPr>
            <p:ph type="title"/>
          </p:nvPr>
        </p:nvSpPr>
        <p:spPr/>
        <p:txBody>
          <a:bodyPr/>
          <a:lstStyle/>
          <a:p>
            <a:r>
              <a:rPr lang="en-HK" dirty="0"/>
              <a:t>Destinations consist of 3 types of place</a:t>
            </a:r>
          </a:p>
        </p:txBody>
      </p:sp>
      <p:pic>
        <p:nvPicPr>
          <p:cNvPr id="7" name="Content Placeholder 6">
            <a:extLst>
              <a:ext uri="{FF2B5EF4-FFF2-40B4-BE49-F238E27FC236}">
                <a16:creationId xmlns:a16="http://schemas.microsoft.com/office/drawing/2014/main" id="{31F6F37C-C0A3-41DC-8C24-0A3DFB6775F3}"/>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110428" y="2104806"/>
            <a:ext cx="5575944" cy="2755153"/>
          </a:xfrm>
          <a:prstGeom prst="rect">
            <a:avLst/>
          </a:prstGeom>
        </p:spPr>
      </p:pic>
      <p:sp>
        <p:nvSpPr>
          <p:cNvPr id="4" name="Content Placeholder 3">
            <a:extLst>
              <a:ext uri="{FF2B5EF4-FFF2-40B4-BE49-F238E27FC236}">
                <a16:creationId xmlns:a16="http://schemas.microsoft.com/office/drawing/2014/main" id="{3774C83C-ACCC-4416-A6BB-37FF5F738542}"/>
              </a:ext>
            </a:extLst>
          </p:cNvPr>
          <p:cNvSpPr>
            <a:spLocks noGrp="1"/>
          </p:cNvSpPr>
          <p:nvPr>
            <p:ph sz="half" idx="2"/>
          </p:nvPr>
        </p:nvSpPr>
        <p:spPr>
          <a:xfrm>
            <a:off x="6006749" y="1825625"/>
            <a:ext cx="5347051" cy="4351338"/>
          </a:xfrm>
        </p:spPr>
        <p:txBody>
          <a:bodyPr>
            <a:noAutofit/>
          </a:bodyPr>
          <a:lstStyle/>
          <a:p>
            <a:r>
              <a:rPr lang="en-US" sz="2400" dirty="0">
                <a:solidFill>
                  <a:srgbClr val="000000"/>
                </a:solidFill>
                <a:latin typeface="Times New Roman" panose="02020603050405020304" pitchFamily="18" charset="0"/>
                <a:ea typeface="Times New Roman" panose="02020603050405020304" pitchFamily="18" charset="0"/>
              </a:rPr>
              <a:t>‘</a:t>
            </a:r>
            <a:r>
              <a:rPr lang="en-US" sz="2400" dirty="0">
                <a:solidFill>
                  <a:srgbClr val="000000"/>
                </a:solidFill>
                <a:effectLst/>
                <a:ea typeface="Times New Roman" panose="02020603050405020304" pitchFamily="18" charset="0"/>
              </a:rPr>
              <a:t>Tourism </a:t>
            </a:r>
            <a:r>
              <a:rPr lang="en-US" sz="2400" dirty="0">
                <a:solidFill>
                  <a:srgbClr val="000000"/>
                </a:solidFill>
                <a:ea typeface="Times New Roman" panose="02020603050405020304" pitchFamily="18" charset="0"/>
              </a:rPr>
              <a:t>pl</a:t>
            </a:r>
            <a:r>
              <a:rPr lang="en-US" sz="2400" dirty="0">
                <a:solidFill>
                  <a:srgbClr val="000000"/>
                </a:solidFill>
                <a:effectLst/>
                <a:ea typeface="Times New Roman" panose="02020603050405020304" pitchFamily="18" charset="0"/>
              </a:rPr>
              <a:t>ace’ is designated for the primary use of tourists. Locals are welcome and can behave as tourists </a:t>
            </a:r>
          </a:p>
          <a:p>
            <a:r>
              <a:rPr lang="en-US" sz="2400" dirty="0">
                <a:solidFill>
                  <a:srgbClr val="000000"/>
                </a:solidFill>
                <a:ea typeface="Times New Roman" panose="02020603050405020304" pitchFamily="18" charset="0"/>
              </a:rPr>
              <a:t>‘</a:t>
            </a:r>
            <a:r>
              <a:rPr lang="en-US" sz="2400" dirty="0">
                <a:solidFill>
                  <a:srgbClr val="000000"/>
                </a:solidFill>
                <a:effectLst/>
                <a:ea typeface="Times New Roman" panose="02020603050405020304" pitchFamily="18" charset="0"/>
              </a:rPr>
              <a:t>Shared </a:t>
            </a:r>
            <a:r>
              <a:rPr lang="en-US" sz="2400" dirty="0">
                <a:solidFill>
                  <a:srgbClr val="000000"/>
                </a:solidFill>
                <a:ea typeface="Times New Roman" panose="02020603050405020304" pitchFamily="18" charset="0"/>
              </a:rPr>
              <a:t>pl</a:t>
            </a:r>
            <a:r>
              <a:rPr lang="en-US" sz="2400" dirty="0">
                <a:solidFill>
                  <a:srgbClr val="000000"/>
                </a:solidFill>
                <a:effectLst/>
                <a:ea typeface="Times New Roman" panose="02020603050405020304" pitchFamily="18" charset="0"/>
              </a:rPr>
              <a:t>ace’ is hybrid place where both tourists and locals are welcome, providing tourists adhere to certain norms of social behaviour</a:t>
            </a:r>
          </a:p>
          <a:p>
            <a:r>
              <a:rPr lang="en-US" sz="2400" dirty="0">
                <a:solidFill>
                  <a:srgbClr val="000000"/>
                </a:solidFill>
                <a:effectLst/>
                <a:ea typeface="Times New Roman" panose="02020603050405020304" pitchFamily="18" charset="0"/>
              </a:rPr>
              <a:t>‘Non-tourism </a:t>
            </a:r>
            <a:r>
              <a:rPr lang="en-US" sz="2400" dirty="0">
                <a:solidFill>
                  <a:srgbClr val="000000"/>
                </a:solidFill>
                <a:ea typeface="Times New Roman" panose="02020603050405020304" pitchFamily="18" charset="0"/>
              </a:rPr>
              <a:t>pl</a:t>
            </a:r>
            <a:r>
              <a:rPr lang="en-US" sz="2400" dirty="0">
                <a:solidFill>
                  <a:srgbClr val="000000"/>
                </a:solidFill>
                <a:effectLst/>
                <a:ea typeface="Times New Roman" panose="02020603050405020304" pitchFamily="18" charset="0"/>
              </a:rPr>
              <a:t>ace’ represents areas </a:t>
            </a:r>
            <a:r>
              <a:rPr lang="en-US" sz="2400" dirty="0">
                <a:solidFill>
                  <a:srgbClr val="000000"/>
                </a:solidFill>
                <a:ea typeface="Times New Roman" panose="02020603050405020304" pitchFamily="18" charset="0"/>
              </a:rPr>
              <a:t>where</a:t>
            </a:r>
            <a:r>
              <a:rPr lang="en-US" sz="2400" dirty="0">
                <a:solidFill>
                  <a:srgbClr val="000000"/>
                </a:solidFill>
                <a:effectLst/>
                <a:ea typeface="Times New Roman" panose="02020603050405020304" pitchFamily="18" charset="0"/>
              </a:rPr>
              <a:t> tourists are not supposed to visit. They constitute most of the destination</a:t>
            </a:r>
          </a:p>
          <a:p>
            <a:pPr lvl="1"/>
            <a:r>
              <a:rPr lang="en-US" sz="2000" dirty="0">
                <a:solidFill>
                  <a:srgbClr val="000000"/>
                </a:solidFill>
                <a:ea typeface="Times New Roman" panose="02020603050405020304" pitchFamily="18" charset="0"/>
              </a:rPr>
              <a:t>May be transited through to reach share and tourism space</a:t>
            </a:r>
            <a:endParaRPr lang="en-US" sz="2000" dirty="0">
              <a:solidFill>
                <a:srgbClr val="000000"/>
              </a:solidFill>
              <a:effectLst/>
              <a:ea typeface="Times New Roman" panose="02020603050405020304" pitchFamily="18" charset="0"/>
            </a:endParaRPr>
          </a:p>
          <a:p>
            <a:pPr marL="0" indent="0">
              <a:buNone/>
            </a:pPr>
            <a:endParaRPr lang="en-HK" sz="2400" dirty="0"/>
          </a:p>
        </p:txBody>
      </p:sp>
      <p:sp>
        <p:nvSpPr>
          <p:cNvPr id="5" name="Footer Placeholder 4">
            <a:extLst>
              <a:ext uri="{FF2B5EF4-FFF2-40B4-BE49-F238E27FC236}">
                <a16:creationId xmlns:a16="http://schemas.microsoft.com/office/drawing/2014/main" id="{AF365491-E924-46EB-A428-38D961FAF0C5}"/>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03934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lstStyle/>
          <a:p>
            <a:r>
              <a:rPr lang="en-US" dirty="0"/>
              <a:t>Describe the key elements of systems models</a:t>
            </a:r>
          </a:p>
          <a:p>
            <a:r>
              <a:rPr lang="en-US" dirty="0"/>
              <a:t>Compare and contrast different open and closed ended models of tourism</a:t>
            </a:r>
          </a:p>
          <a:p>
            <a:r>
              <a:rPr lang="en-US" dirty="0"/>
              <a:t>Demonstrate how each of us operates within our own unique tourism system</a:t>
            </a:r>
          </a:p>
          <a:p>
            <a:r>
              <a:rPr lang="en-US" dirty="0"/>
              <a:t>Analyse the concept of a destination as a key component of any model</a:t>
            </a:r>
          </a:p>
          <a:p>
            <a:r>
              <a:rPr lang="en-US" dirty="0"/>
              <a:t>Discuss how space change can lead to adverse impacts of tourism</a:t>
            </a:r>
          </a:p>
        </p:txBody>
      </p:sp>
      <p:sp>
        <p:nvSpPr>
          <p:cNvPr id="2" name="Footer Placeholder 1">
            <a:extLst>
              <a:ext uri="{FF2B5EF4-FFF2-40B4-BE49-F238E27FC236}">
                <a16:creationId xmlns:a16="http://schemas.microsoft.com/office/drawing/2014/main" id="{CD042E7A-B9C2-454E-9BAC-ED79675BF102}"/>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554849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Tourism as a system</a:t>
            </a:r>
          </a:p>
        </p:txBody>
      </p:sp>
      <p:sp>
        <p:nvSpPr>
          <p:cNvPr id="3" name="Content Placeholder 2"/>
          <p:cNvSpPr>
            <a:spLocks noGrp="1"/>
          </p:cNvSpPr>
          <p:nvPr>
            <p:ph idx="1"/>
          </p:nvPr>
        </p:nvSpPr>
        <p:spPr>
          <a:xfrm>
            <a:off x="722427" y="1404438"/>
            <a:ext cx="10631373" cy="4772525"/>
          </a:xfrm>
        </p:spPr>
        <p:txBody>
          <a:bodyPr>
            <a:normAutofit fontScale="92500" lnSpcReduction="10000"/>
          </a:bodyPr>
          <a:lstStyle/>
          <a:p>
            <a:r>
              <a:rPr lang="en-US" dirty="0"/>
              <a:t>A system is defined as a set of elements standing in interrelation among themselves and their environments </a:t>
            </a:r>
          </a:p>
          <a:p>
            <a:r>
              <a:rPr lang="en-US" dirty="0"/>
              <a:t>To be complete, a system must possess: </a:t>
            </a:r>
          </a:p>
          <a:p>
            <a:pPr lvl="1"/>
            <a:r>
              <a:rPr lang="en-US" dirty="0"/>
              <a:t>An environment – the system’s location; </a:t>
            </a:r>
          </a:p>
          <a:p>
            <a:pPr lvl="1"/>
            <a:r>
              <a:rPr lang="en-US" dirty="0"/>
              <a:t>Units – the system’s parts; </a:t>
            </a:r>
          </a:p>
          <a:p>
            <a:pPr lvl="1"/>
            <a:r>
              <a:rPr lang="en-US" dirty="0"/>
              <a:t>Relationships – how the parts interact; </a:t>
            </a:r>
          </a:p>
          <a:p>
            <a:pPr lvl="1"/>
            <a:r>
              <a:rPr lang="en-US" dirty="0"/>
              <a:t>Attributes – the quality of the units in the system itself; </a:t>
            </a:r>
          </a:p>
          <a:p>
            <a:pPr lvl="1"/>
            <a:r>
              <a:rPr lang="en-US" dirty="0"/>
              <a:t>Inputs, outputs and feedback; and </a:t>
            </a:r>
          </a:p>
          <a:p>
            <a:pPr lvl="1"/>
            <a:r>
              <a:rPr lang="en-US" dirty="0"/>
              <a:t>A model.</a:t>
            </a:r>
          </a:p>
          <a:p>
            <a:pPr marL="0" indent="0">
              <a:buNone/>
            </a:pPr>
            <a:endParaRPr lang="en-US" dirty="0"/>
          </a:p>
          <a:p>
            <a:r>
              <a:rPr lang="en-US" dirty="0"/>
              <a:t>Tourism functions as a system, where the parts contribute to the whole, but the whole is far greater than the sum of its parts </a:t>
            </a:r>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741732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495F8-00B9-4A0F-87FF-651264B3ADF9}"/>
              </a:ext>
            </a:extLst>
          </p:cNvPr>
          <p:cNvSpPr>
            <a:spLocks noGrp="1"/>
          </p:cNvSpPr>
          <p:nvPr>
            <p:ph type="title"/>
          </p:nvPr>
        </p:nvSpPr>
        <p:spPr/>
        <p:txBody>
          <a:bodyPr/>
          <a:lstStyle/>
          <a:p>
            <a:r>
              <a:rPr lang="en-HK" dirty="0"/>
              <a:t>Tourism is an adaptive complex system</a:t>
            </a:r>
          </a:p>
        </p:txBody>
      </p:sp>
      <p:sp>
        <p:nvSpPr>
          <p:cNvPr id="3" name="Content Placeholder 2">
            <a:extLst>
              <a:ext uri="{FF2B5EF4-FFF2-40B4-BE49-F238E27FC236}">
                <a16:creationId xmlns:a16="http://schemas.microsoft.com/office/drawing/2014/main" id="{0CA348FF-81A0-4753-94F7-C7BE89708688}"/>
              </a:ext>
            </a:extLst>
          </p:cNvPr>
          <p:cNvSpPr>
            <a:spLocks noGrp="1"/>
          </p:cNvSpPr>
          <p:nvPr>
            <p:ph idx="1"/>
          </p:nvPr>
        </p:nvSpPr>
        <p:spPr/>
        <p:txBody>
          <a:bodyPr>
            <a:normAutofit fontScale="92500" lnSpcReduction="20000"/>
          </a:bodyPr>
          <a:lstStyle/>
          <a:p>
            <a:r>
              <a:rPr lang="en-US" dirty="0"/>
              <a:t>Traditionally, a reductionist approach is taken, whereby the system is broken down into its component parts and each is examined individually. </a:t>
            </a:r>
          </a:p>
          <a:p>
            <a:r>
              <a:rPr lang="en-US" dirty="0"/>
              <a:t>But does not explain how the system functions as a holistic whole. </a:t>
            </a:r>
          </a:p>
          <a:p>
            <a:r>
              <a:rPr lang="en-US" dirty="0"/>
              <a:t>Leiper (2004) notes many models had become nothing more than a set of elements that came into play when people went on trips. </a:t>
            </a:r>
          </a:p>
          <a:p>
            <a:endParaRPr lang="en-US" dirty="0"/>
          </a:p>
          <a:p>
            <a:r>
              <a:rPr lang="en-US" dirty="0"/>
              <a:t>Today, tourism is recognised as an adaptive, open complex system guided by the rules of complexity theory. </a:t>
            </a:r>
          </a:p>
          <a:p>
            <a:pPr lvl="1"/>
            <a:r>
              <a:rPr lang="en-US" dirty="0"/>
              <a:t>The reason is that complex systems do not have predictable reactions, cannot be decomposed, have nonlinear interactions, high sensitivity to initial conditions, are dynamic, adaptable to the environment, produce emergent structures and behaviours, and can become chaotic. </a:t>
            </a:r>
          </a:p>
          <a:p>
            <a:r>
              <a:rPr lang="en-US" dirty="0"/>
              <a:t>More in Chapter 9</a:t>
            </a:r>
            <a:endParaRPr lang="en-HK" dirty="0"/>
          </a:p>
        </p:txBody>
      </p:sp>
      <p:sp>
        <p:nvSpPr>
          <p:cNvPr id="4" name="Footer Placeholder 3">
            <a:extLst>
              <a:ext uri="{FF2B5EF4-FFF2-40B4-BE49-F238E27FC236}">
                <a16:creationId xmlns:a16="http://schemas.microsoft.com/office/drawing/2014/main" id="{190C1C08-3FEA-498F-8C1B-2131342B1682}"/>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206635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6C214A-3869-4A85-8057-096B7987837C}"/>
              </a:ext>
            </a:extLst>
          </p:cNvPr>
          <p:cNvSpPr>
            <a:spLocks noGrp="1"/>
          </p:cNvSpPr>
          <p:nvPr>
            <p:ph type="title"/>
          </p:nvPr>
        </p:nvSpPr>
        <p:spPr/>
        <p:txBody>
          <a:bodyPr/>
          <a:lstStyle/>
          <a:p>
            <a:r>
              <a:rPr lang="en-HK" sz="4400" dirty="0"/>
              <a:t>Gunn’s Functioning Tourism System</a:t>
            </a:r>
            <a:endParaRPr lang="en-HK" dirty="0"/>
          </a:p>
        </p:txBody>
      </p:sp>
      <p:pic>
        <p:nvPicPr>
          <p:cNvPr id="5" name="Content Placeholder 4">
            <a:extLst>
              <a:ext uri="{FF2B5EF4-FFF2-40B4-BE49-F238E27FC236}">
                <a16:creationId xmlns:a16="http://schemas.microsoft.com/office/drawing/2014/main" id="{BA590573-95BC-4B76-AD9A-2995C01A8E8D}"/>
              </a:ext>
            </a:extLst>
          </p:cNvPr>
          <p:cNvPicPr>
            <a:picLocks noGrp="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661803" y="1352295"/>
            <a:ext cx="3809157" cy="4674661"/>
          </a:xfrm>
          <a:prstGeom prst="rect">
            <a:avLst/>
          </a:prstGeom>
        </p:spPr>
      </p:pic>
      <p:sp>
        <p:nvSpPr>
          <p:cNvPr id="7" name="Content Placeholder 6">
            <a:extLst>
              <a:ext uri="{FF2B5EF4-FFF2-40B4-BE49-F238E27FC236}">
                <a16:creationId xmlns:a16="http://schemas.microsoft.com/office/drawing/2014/main" id="{5F75AE3B-F79C-4C19-BFD7-0ADF0C91D7DB}"/>
              </a:ext>
            </a:extLst>
          </p:cNvPr>
          <p:cNvSpPr>
            <a:spLocks noGrp="1"/>
          </p:cNvSpPr>
          <p:nvPr>
            <p:ph sz="half" idx="2"/>
          </p:nvPr>
        </p:nvSpPr>
        <p:spPr>
          <a:xfrm>
            <a:off x="4960999" y="1825625"/>
            <a:ext cx="6392801" cy="4351338"/>
          </a:xfrm>
        </p:spPr>
        <p:txBody>
          <a:bodyPr>
            <a:normAutofit lnSpcReduction="10000"/>
          </a:bodyPr>
          <a:lstStyle/>
          <a:p>
            <a:r>
              <a:rPr lang="en-US" dirty="0"/>
              <a:t>Two main drivers of tourism consist of a demand and supply side</a:t>
            </a:r>
          </a:p>
          <a:p>
            <a:r>
              <a:rPr lang="en-US" dirty="0"/>
              <a:t>Demand side has 4 elements: motivation, finances, time, and physical ability to travel</a:t>
            </a:r>
          </a:p>
          <a:p>
            <a:r>
              <a:rPr lang="en-US" dirty="0"/>
              <a:t>Supply side corresponds closely to the 5 A’s of tourism</a:t>
            </a:r>
          </a:p>
          <a:p>
            <a:r>
              <a:rPr lang="en-US" dirty="0"/>
              <a:t>Plus externalities, that include government policy, community attitudes, natural and cultural resources, leadership and the role of competition</a:t>
            </a:r>
          </a:p>
          <a:p>
            <a:endParaRPr lang="en-HK" dirty="0"/>
          </a:p>
        </p:txBody>
      </p:sp>
      <p:sp>
        <p:nvSpPr>
          <p:cNvPr id="4" name="Footer Placeholder 3">
            <a:extLst>
              <a:ext uri="{FF2B5EF4-FFF2-40B4-BE49-F238E27FC236}">
                <a16:creationId xmlns:a16="http://schemas.microsoft.com/office/drawing/2014/main" id="{49BF34EC-2015-4C75-B603-09C5CE85EA89}"/>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523151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54BA6-1219-4E32-90D9-902558251E12}"/>
              </a:ext>
            </a:extLst>
          </p:cNvPr>
          <p:cNvSpPr>
            <a:spLocks noGrp="1"/>
          </p:cNvSpPr>
          <p:nvPr>
            <p:ph type="title"/>
          </p:nvPr>
        </p:nvSpPr>
        <p:spPr/>
        <p:txBody>
          <a:bodyPr/>
          <a:lstStyle/>
          <a:p>
            <a:r>
              <a:rPr lang="en-HK" dirty="0"/>
              <a:t>Leiper’s(1979) geographic tourism system</a:t>
            </a:r>
          </a:p>
        </p:txBody>
      </p:sp>
      <p:sp>
        <p:nvSpPr>
          <p:cNvPr id="3" name="Content Placeholder 2">
            <a:extLst>
              <a:ext uri="{FF2B5EF4-FFF2-40B4-BE49-F238E27FC236}">
                <a16:creationId xmlns:a16="http://schemas.microsoft.com/office/drawing/2014/main" id="{E62440A5-0E7A-45BD-AA28-B4EC63E60B88}"/>
              </a:ext>
            </a:extLst>
          </p:cNvPr>
          <p:cNvSpPr>
            <a:spLocks noGrp="1"/>
          </p:cNvSpPr>
          <p:nvPr>
            <p:ph sz="half" idx="1"/>
          </p:nvPr>
        </p:nvSpPr>
        <p:spPr/>
        <p:txBody>
          <a:bodyPr>
            <a:normAutofit fontScale="92500" lnSpcReduction="10000"/>
          </a:bodyPr>
          <a:lstStyle/>
          <a:p>
            <a:r>
              <a:rPr lang="en-HK" dirty="0"/>
              <a:t>Tourism systems comprise 3 elements:</a:t>
            </a:r>
          </a:p>
          <a:p>
            <a:pPr lvl="1"/>
            <a:r>
              <a:rPr lang="en-US" dirty="0"/>
              <a:t>Tourist generating region - includes the basic geographic features as well as the social push elements that drive people to travel. </a:t>
            </a:r>
          </a:p>
          <a:p>
            <a:pPr lvl="1"/>
            <a:r>
              <a:rPr lang="en-US" dirty="0"/>
              <a:t>The tourist destination areas - physical space, and also encompass those attributes that appeal to tourists and may pull them there. </a:t>
            </a:r>
          </a:p>
          <a:p>
            <a:pPr lvl="1"/>
            <a:r>
              <a:rPr lang="en-US" dirty="0"/>
              <a:t>The transit region representing the space tourists must pass through or over to get to the destination and return home again. </a:t>
            </a:r>
          </a:p>
        </p:txBody>
      </p:sp>
      <p:pic>
        <p:nvPicPr>
          <p:cNvPr id="7" name="Content Placeholder 6">
            <a:extLst>
              <a:ext uri="{FF2B5EF4-FFF2-40B4-BE49-F238E27FC236}">
                <a16:creationId xmlns:a16="http://schemas.microsoft.com/office/drawing/2014/main" id="{95081796-F3EA-41AC-88FE-6E194318D02B}"/>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72200" y="3023310"/>
            <a:ext cx="5181600" cy="1955968"/>
          </a:xfrm>
        </p:spPr>
      </p:pic>
      <p:sp>
        <p:nvSpPr>
          <p:cNvPr id="5" name="Footer Placeholder 4">
            <a:extLst>
              <a:ext uri="{FF2B5EF4-FFF2-40B4-BE49-F238E27FC236}">
                <a16:creationId xmlns:a16="http://schemas.microsoft.com/office/drawing/2014/main" id="{FAE6C908-0CB8-46AA-9F8E-B5F85302D186}"/>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719665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C00A-6F34-40F5-ACA2-0CECE36B7831}"/>
              </a:ext>
            </a:extLst>
          </p:cNvPr>
          <p:cNvSpPr>
            <a:spLocks noGrp="1"/>
          </p:cNvSpPr>
          <p:nvPr>
            <p:ph type="title"/>
          </p:nvPr>
        </p:nvSpPr>
        <p:spPr/>
        <p:txBody>
          <a:bodyPr/>
          <a:lstStyle/>
          <a:p>
            <a:r>
              <a:rPr lang="en-HK" dirty="0"/>
              <a:t>Leiper’s (1982) </a:t>
            </a:r>
            <a:r>
              <a:rPr lang="en-US" dirty="0"/>
              <a:t>systematic model for interdisciplinary tourism studies</a:t>
            </a:r>
            <a:endParaRPr lang="en-HK" dirty="0"/>
          </a:p>
        </p:txBody>
      </p:sp>
      <p:pic>
        <p:nvPicPr>
          <p:cNvPr id="7" name="Content Placeholder 6">
            <a:extLst>
              <a:ext uri="{FF2B5EF4-FFF2-40B4-BE49-F238E27FC236}">
                <a16:creationId xmlns:a16="http://schemas.microsoft.com/office/drawing/2014/main" id="{8AF85051-A8C5-4E28-A3B6-5ECB2005F1F3}"/>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293674" y="1870075"/>
            <a:ext cx="5726126" cy="3892300"/>
          </a:xfrm>
          <a:prstGeom prst="rect">
            <a:avLst/>
          </a:prstGeom>
        </p:spPr>
      </p:pic>
      <p:sp>
        <p:nvSpPr>
          <p:cNvPr id="4" name="Content Placeholder 3">
            <a:extLst>
              <a:ext uri="{FF2B5EF4-FFF2-40B4-BE49-F238E27FC236}">
                <a16:creationId xmlns:a16="http://schemas.microsoft.com/office/drawing/2014/main" id="{61BD6E10-EA84-4EBB-9F15-1094D32D4B9C}"/>
              </a:ext>
            </a:extLst>
          </p:cNvPr>
          <p:cNvSpPr>
            <a:spLocks noGrp="1"/>
          </p:cNvSpPr>
          <p:nvPr>
            <p:ph sz="half" idx="2"/>
          </p:nvPr>
        </p:nvSpPr>
        <p:spPr/>
        <p:txBody>
          <a:bodyPr>
            <a:noAutofit/>
          </a:bodyPr>
          <a:lstStyle/>
          <a:p>
            <a:r>
              <a:rPr lang="en-US" sz="2400" dirty="0">
                <a:effectLst/>
                <a:ea typeface="Times New Roman" panose="02020603050405020304" pitchFamily="18" charset="0"/>
              </a:rPr>
              <a:t>Each side of the pentagon represents one element in a whole tourism system. </a:t>
            </a:r>
          </a:p>
          <a:p>
            <a:r>
              <a:rPr lang="en-US" sz="2400" dirty="0">
                <a:effectLst/>
                <a:ea typeface="Times New Roman" panose="02020603050405020304" pitchFamily="18" charset="0"/>
              </a:rPr>
              <a:t>Lines inside the pentagon represent the process: studying any one element involves considering its links with the other four. </a:t>
            </a:r>
          </a:p>
          <a:p>
            <a:r>
              <a:rPr lang="en-US" sz="2400" dirty="0"/>
              <a:t>Research about tourism must recognize, implicitly or explicitly, connections between elements and between a system and its environments.</a:t>
            </a:r>
            <a:endParaRPr lang="en-HK" sz="2400" dirty="0"/>
          </a:p>
        </p:txBody>
      </p:sp>
      <p:sp>
        <p:nvSpPr>
          <p:cNvPr id="5" name="Footer Placeholder 4">
            <a:extLst>
              <a:ext uri="{FF2B5EF4-FFF2-40B4-BE49-F238E27FC236}">
                <a16:creationId xmlns:a16="http://schemas.microsoft.com/office/drawing/2014/main" id="{351ED98C-BDB9-454C-8905-4B1F6F174A81}"/>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57321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4CAB6-6776-4555-B660-8E3C382D7BA3}"/>
              </a:ext>
            </a:extLst>
          </p:cNvPr>
          <p:cNvSpPr>
            <a:spLocks noGrp="1"/>
          </p:cNvSpPr>
          <p:nvPr>
            <p:ph type="title"/>
          </p:nvPr>
        </p:nvSpPr>
        <p:spPr/>
        <p:txBody>
          <a:bodyPr/>
          <a:lstStyle/>
          <a:p>
            <a:r>
              <a:rPr lang="en-HK" sz="4400" dirty="0"/>
              <a:t>Mathieson and Wall (1982) model</a:t>
            </a:r>
            <a:endParaRPr lang="en-HK" dirty="0"/>
          </a:p>
        </p:txBody>
      </p:sp>
      <p:sp>
        <p:nvSpPr>
          <p:cNvPr id="4" name="Content Placeholder 3">
            <a:extLst>
              <a:ext uri="{FF2B5EF4-FFF2-40B4-BE49-F238E27FC236}">
                <a16:creationId xmlns:a16="http://schemas.microsoft.com/office/drawing/2014/main" id="{9C7D9053-1AB1-43BE-9584-F9570227AEDC}"/>
              </a:ext>
            </a:extLst>
          </p:cNvPr>
          <p:cNvSpPr>
            <a:spLocks noGrp="1"/>
          </p:cNvSpPr>
          <p:nvPr>
            <p:ph sz="half" idx="2"/>
          </p:nvPr>
        </p:nvSpPr>
        <p:spPr/>
        <p:txBody>
          <a:bodyPr>
            <a:normAutofit fontScale="85000" lnSpcReduction="10000"/>
          </a:bodyPr>
          <a:lstStyle/>
          <a:p>
            <a:r>
              <a:rPr lang="en-HK" dirty="0"/>
              <a:t>Open tourism system with 3 elements</a:t>
            </a:r>
          </a:p>
          <a:p>
            <a:pPr lvl="1"/>
            <a:r>
              <a:rPr lang="en-US" dirty="0"/>
              <a:t>The first is a basic dynamic element that involves the decision to travel and the range of social, economic and institutional factors that affect these decisions. </a:t>
            </a:r>
          </a:p>
          <a:p>
            <a:pPr lvl="1"/>
            <a:r>
              <a:rPr lang="en-US" dirty="0"/>
              <a:t>The second is the static or destination element, where the stay in the destination interacts with its economic, environmental and social systems. </a:t>
            </a:r>
          </a:p>
          <a:p>
            <a:pPr lvl="1"/>
            <a:r>
              <a:rPr lang="en-US" dirty="0"/>
              <a:t>The third element is the outcome of the system or a consequential element, which includes the social, environmental and economic systems tourism come in contact with, directly or indirectly. </a:t>
            </a:r>
            <a:endParaRPr lang="en-HK" dirty="0"/>
          </a:p>
        </p:txBody>
      </p:sp>
      <p:sp>
        <p:nvSpPr>
          <p:cNvPr id="5" name="Footer Placeholder 4">
            <a:extLst>
              <a:ext uri="{FF2B5EF4-FFF2-40B4-BE49-F238E27FC236}">
                <a16:creationId xmlns:a16="http://schemas.microsoft.com/office/drawing/2014/main" id="{F69B9CF9-067E-425D-851B-BF0838C64957}"/>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pic>
        <p:nvPicPr>
          <p:cNvPr id="6" name="Content Placeholder 5">
            <a:extLst>
              <a:ext uri="{FF2B5EF4-FFF2-40B4-BE49-F238E27FC236}">
                <a16:creationId xmlns:a16="http://schemas.microsoft.com/office/drawing/2014/main" id="{1CF9F1C2-DB72-41CA-83A7-BFEBFEA7BE00}"/>
              </a:ext>
            </a:extLst>
          </p:cNvPr>
          <p:cNvPicPr>
            <a:picLocks noGrp="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909348" y="1429697"/>
            <a:ext cx="4057917" cy="4747266"/>
          </a:xfrm>
          <a:prstGeom prst="rect">
            <a:avLst/>
          </a:prstGeom>
        </p:spPr>
      </p:pic>
    </p:spTree>
    <p:extLst>
      <p:ext uri="{BB962C8B-B14F-4D97-AF65-F5344CB8AC3E}">
        <p14:creationId xmlns:p14="http://schemas.microsoft.com/office/powerpoint/2010/main" val="2117401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8FDE7-D3C2-4359-BBF3-F58DE6A698E7}"/>
              </a:ext>
            </a:extLst>
          </p:cNvPr>
          <p:cNvSpPr>
            <a:spLocks noGrp="1"/>
          </p:cNvSpPr>
          <p:nvPr>
            <p:ph type="title"/>
          </p:nvPr>
        </p:nvSpPr>
        <p:spPr/>
        <p:txBody>
          <a:bodyPr/>
          <a:lstStyle/>
          <a:p>
            <a:r>
              <a:rPr lang="en-US" sz="4400" dirty="0"/>
              <a:t>Mill and Morrison’s (1985) marketing model</a:t>
            </a:r>
            <a:endParaRPr lang="en-HK" dirty="0"/>
          </a:p>
        </p:txBody>
      </p:sp>
      <p:sp>
        <p:nvSpPr>
          <p:cNvPr id="3" name="Content Placeholder 2">
            <a:extLst>
              <a:ext uri="{FF2B5EF4-FFF2-40B4-BE49-F238E27FC236}">
                <a16:creationId xmlns:a16="http://schemas.microsoft.com/office/drawing/2014/main" id="{802356EF-6A43-41F3-8A8A-E894AEB7B6E5}"/>
              </a:ext>
            </a:extLst>
          </p:cNvPr>
          <p:cNvSpPr>
            <a:spLocks noGrp="1"/>
          </p:cNvSpPr>
          <p:nvPr>
            <p:ph sz="half" idx="1"/>
          </p:nvPr>
        </p:nvSpPr>
        <p:spPr/>
        <p:txBody>
          <a:bodyPr>
            <a:normAutofit lnSpcReduction="10000"/>
          </a:bodyPr>
          <a:lstStyle/>
          <a:p>
            <a:r>
              <a:rPr lang="en-HK" dirty="0"/>
              <a:t>4 interlinked components</a:t>
            </a:r>
          </a:p>
          <a:p>
            <a:pPr lvl="1">
              <a:lnSpc>
                <a:spcPct val="120000"/>
              </a:lnSpc>
              <a:spcBef>
                <a:spcPts val="0"/>
              </a:spcBef>
              <a:tabLst>
                <a:tab pos="457200" algn="l"/>
              </a:tabLst>
            </a:pPr>
            <a:r>
              <a:rPr lang="en-HK" sz="2000" dirty="0">
                <a:effectLst/>
                <a:ea typeface="Times New Roman" panose="02020603050405020304" pitchFamily="18" charset="0"/>
              </a:rPr>
              <a:t>Market or Demand – market inputs of tourism suppliers, and the process by which a buying decision is reached</a:t>
            </a:r>
          </a:p>
          <a:p>
            <a:pPr lvl="1">
              <a:lnSpc>
                <a:spcPct val="120000"/>
              </a:lnSpc>
              <a:spcBef>
                <a:spcPts val="0"/>
              </a:spcBef>
              <a:tabLst>
                <a:tab pos="457200" algn="l"/>
              </a:tabLst>
            </a:pPr>
            <a:r>
              <a:rPr lang="en-HK" sz="2000" dirty="0">
                <a:effectLst/>
                <a:ea typeface="Times New Roman" panose="02020603050405020304" pitchFamily="18" charset="0"/>
              </a:rPr>
              <a:t>Marketing – process by which the destination area and individual suppliers market their products and services to potential customers</a:t>
            </a:r>
          </a:p>
          <a:p>
            <a:pPr lvl="1">
              <a:lnSpc>
                <a:spcPct val="120000"/>
              </a:lnSpc>
              <a:spcBef>
                <a:spcPts val="0"/>
              </a:spcBef>
              <a:tabLst>
                <a:tab pos="457200" algn="l"/>
              </a:tabLst>
            </a:pPr>
            <a:r>
              <a:rPr lang="en-HK" sz="2000" dirty="0">
                <a:effectLst/>
                <a:ea typeface="Times New Roman" panose="02020603050405020304" pitchFamily="18" charset="0"/>
              </a:rPr>
              <a:t>Destination – where tourism activity occurs</a:t>
            </a:r>
          </a:p>
          <a:p>
            <a:pPr lvl="1">
              <a:lnSpc>
                <a:spcPct val="120000"/>
              </a:lnSpc>
              <a:spcBef>
                <a:spcPts val="0"/>
              </a:spcBef>
              <a:tabLst>
                <a:tab pos="457200" algn="l"/>
              </a:tabLst>
            </a:pPr>
            <a:r>
              <a:rPr lang="en-HK" sz="2000" dirty="0">
                <a:effectLst/>
                <a:ea typeface="Times New Roman" panose="02020603050405020304" pitchFamily="18" charset="0"/>
              </a:rPr>
              <a:t>Travel – linking the tourist to the destination</a:t>
            </a:r>
          </a:p>
          <a:p>
            <a:endParaRPr lang="en-HK" dirty="0"/>
          </a:p>
        </p:txBody>
      </p:sp>
      <p:pic>
        <p:nvPicPr>
          <p:cNvPr id="6" name="Content Placeholder 5">
            <a:extLst>
              <a:ext uri="{FF2B5EF4-FFF2-40B4-BE49-F238E27FC236}">
                <a16:creationId xmlns:a16="http://schemas.microsoft.com/office/drawing/2014/main" id="{B8E9D96D-3062-4D0B-94E5-286FFCA0C3C7}"/>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368657" y="1825625"/>
            <a:ext cx="4788686" cy="4351338"/>
          </a:xfrm>
          <a:prstGeom prst="rect">
            <a:avLst/>
          </a:prstGeom>
        </p:spPr>
      </p:pic>
      <p:sp>
        <p:nvSpPr>
          <p:cNvPr id="5" name="Footer Placeholder 4">
            <a:extLst>
              <a:ext uri="{FF2B5EF4-FFF2-40B4-BE49-F238E27FC236}">
                <a16:creationId xmlns:a16="http://schemas.microsoft.com/office/drawing/2014/main" id="{7EDCDFD3-9A51-4058-99CD-05EE017000B6}"/>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923778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1192</Words>
  <Application>Microsoft Office PowerPoint</Application>
  <PresentationFormat>Widescreen</PresentationFormat>
  <Paragraphs>126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Learning Objectives</vt:lpstr>
      <vt:lpstr>Tourism as a system</vt:lpstr>
      <vt:lpstr>Tourism is an adaptive complex system</vt:lpstr>
      <vt:lpstr>Gunn’s Functioning Tourism System</vt:lpstr>
      <vt:lpstr>Leiper’s(1979) geographic tourism system</vt:lpstr>
      <vt:lpstr>Leiper’s (1982) systematic model for interdisciplinary tourism studies</vt:lpstr>
      <vt:lpstr>Mathieson and Wall (1982) model</vt:lpstr>
      <vt:lpstr>Mill and Morrison’s (1985) marketing model</vt:lpstr>
      <vt:lpstr>Thurot (1980)</vt:lpstr>
      <vt:lpstr>Hall (1985)</vt:lpstr>
      <vt:lpstr>Each tourist operates within his/her own tourism system</vt:lpstr>
      <vt:lpstr>Destinations consist of 3 types of place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2021-09-07T15:53:32Z</dcterms:created>
  <dcterms:modified xsi:type="dcterms:W3CDTF">2021-09-07T15:54:00Z</dcterms:modified>
</cp:coreProperties>
</file>